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7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61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1/13/2023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1/13/2023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1/13/2023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1/13/2023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1/13/2023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edu.flinga.fi/s/EJ97NAP" TargetMode="External"/><Relationship Id="rId2" Type="http://schemas.openxmlformats.org/officeDocument/2006/relationships/hyperlink" Target="https://padlet.com/amir_dirin1/x40de2ccmiyacoae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80F0D-2923-41BF-AC0D-8A090846B28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User Centered Design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C01B12-A7B4-48C0-8BE8-F69F47AF873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Amir Dirin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FCA4F16-DF14-4475-BFBD-36926EB3BF24}"/>
              </a:ext>
            </a:extLst>
          </p:cNvPr>
          <p:cNvSpPr/>
          <p:nvPr/>
        </p:nvSpPr>
        <p:spPr>
          <a:xfrm>
            <a:off x="2750241" y="5512469"/>
            <a:ext cx="5598007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2"/>
              </a:rPr>
              <a:t>https://padlet.com/amir_dirin1/x40de2ccmiyacoae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3"/>
              </a:rPr>
              <a:t>https://edu.flinga.fi/s/EJ97NAP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75886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0773B1-F4A3-4AAD-918E-DF5618962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Stories / Scenario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AB5ACB-038D-455B-958B-0D626DD7D0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User Story” Defining your user. Follow what a user would go through Know their age, their language, their familiarity with the system you are trying to design</a:t>
            </a:r>
          </a:p>
        </p:txBody>
      </p:sp>
    </p:spTree>
    <p:extLst>
      <p:ext uri="{BB962C8B-B14F-4D97-AF65-F5344CB8AC3E}">
        <p14:creationId xmlns:p14="http://schemas.microsoft.com/office/powerpoint/2010/main" val="6893178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A46DAA-B050-4724-94E5-630CD870B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Flow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20BE04-3287-455D-A347-9D13CE0BB3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62053"/>
            <a:ext cx="8371002" cy="3446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8190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7C02A-25C4-47FD-BC83-0A72AE1077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4B4E72-FB22-46D0-A676-262D022893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705" y="1830224"/>
            <a:ext cx="7953375" cy="3838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7257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06198E-BF31-42BF-86E8-15F8E10B53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Testing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B15DC90-D7C0-43C3-85AD-A8EDAC956A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78478" y="1961936"/>
            <a:ext cx="4249225" cy="35616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A6248B3-0C4C-428A-8802-1B63EA998843}"/>
              </a:ext>
            </a:extLst>
          </p:cNvPr>
          <p:cNvSpPr txBox="1"/>
          <p:nvPr/>
        </p:nvSpPr>
        <p:spPr>
          <a:xfrm>
            <a:off x="537328" y="1961936"/>
            <a:ext cx="564665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/>
              <a:t>Set up a user test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/>
              <a:t>Have them walk through, talking out loud.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2800" dirty="0"/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/>
              <a:t>Sit next to them or behind them is the simplest way.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2800" dirty="0"/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/>
              <a:t>Don’t guide them. </a:t>
            </a:r>
          </a:p>
        </p:txBody>
      </p:sp>
    </p:spTree>
    <p:extLst>
      <p:ext uri="{BB962C8B-B14F-4D97-AF65-F5344CB8AC3E}">
        <p14:creationId xmlns:p14="http://schemas.microsoft.com/office/powerpoint/2010/main" val="39666539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C67D8-331E-44D8-B359-617DD262E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6CC6B4-4812-4737-87F1-D86ED04512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2493" y="2141736"/>
            <a:ext cx="4526262" cy="3880773"/>
          </a:xfrm>
        </p:spPr>
        <p:txBody>
          <a:bodyPr/>
          <a:lstStyle/>
          <a:p>
            <a:r>
              <a:rPr lang="en-US" dirty="0"/>
              <a:t>Throughout Process- Testing</a:t>
            </a:r>
          </a:p>
          <a:p>
            <a:endParaRPr lang="en-US" dirty="0"/>
          </a:p>
          <a:p>
            <a:r>
              <a:rPr lang="en-US" dirty="0"/>
              <a:t>You will have findings- bring them back to the designs and requirements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42B5E4-1E0A-4673-A063-B2DF6AE153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2010" y="1562493"/>
            <a:ext cx="4724988" cy="4460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0742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99EB3-FFCA-485A-A467-0F3E18FEE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D36215-A204-45C5-A48E-ECE406AED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8"/>
            <a:ext cx="8596668" cy="3880773"/>
          </a:xfrm>
        </p:spPr>
        <p:txBody>
          <a:bodyPr/>
          <a:lstStyle/>
          <a:p>
            <a:r>
              <a:rPr lang="en-US" dirty="0"/>
              <a:t>The process isn’t always completely forwards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7269D7C-7133-4A6F-AA3A-55D9A97C54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4082" y="3026606"/>
            <a:ext cx="2073897" cy="179641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0E995AC-E6CF-4DBA-9CD6-179436840C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7454" y="3026606"/>
            <a:ext cx="3162930" cy="1526540"/>
          </a:xfrm>
          <a:prstGeom prst="rect">
            <a:avLst/>
          </a:prstGeom>
        </p:spPr>
      </p:pic>
      <p:pic>
        <p:nvPicPr>
          <p:cNvPr id="6" name="Content Placeholder 3">
            <a:extLst>
              <a:ext uri="{FF2B5EF4-FFF2-40B4-BE49-F238E27FC236}">
                <a16:creationId xmlns:a16="http://schemas.microsoft.com/office/drawing/2014/main" id="{E05522E9-B15C-498C-B50D-C3E978B0A8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52430" y="2782068"/>
            <a:ext cx="2262236" cy="1896160"/>
          </a:xfrm>
          <a:prstGeom prst="rect">
            <a:avLst/>
          </a:prstGeom>
        </p:spPr>
      </p:pic>
      <p:sp>
        <p:nvSpPr>
          <p:cNvPr id="7" name="Arrow: Left-Right 6">
            <a:extLst>
              <a:ext uri="{FF2B5EF4-FFF2-40B4-BE49-F238E27FC236}">
                <a16:creationId xmlns:a16="http://schemas.microsoft.com/office/drawing/2014/main" id="{F2E4D2B4-ABC6-4DF6-AD87-E8434E6C6CA4}"/>
              </a:ext>
            </a:extLst>
          </p:cNvPr>
          <p:cNvSpPr/>
          <p:nvPr/>
        </p:nvSpPr>
        <p:spPr>
          <a:xfrm>
            <a:off x="3497344" y="3648173"/>
            <a:ext cx="1150070" cy="348792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Left-Right 7">
            <a:extLst>
              <a:ext uri="{FF2B5EF4-FFF2-40B4-BE49-F238E27FC236}">
                <a16:creationId xmlns:a16="http://schemas.microsoft.com/office/drawing/2014/main" id="{AB29B4C7-CF60-4A3D-A556-2ADBBC305A9C}"/>
              </a:ext>
            </a:extLst>
          </p:cNvPr>
          <p:cNvSpPr/>
          <p:nvPr/>
        </p:nvSpPr>
        <p:spPr>
          <a:xfrm>
            <a:off x="8229600" y="3626966"/>
            <a:ext cx="952107" cy="313441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D84EDD2-2806-4BAC-ADE8-966B6EEFBD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53763" y="5215210"/>
            <a:ext cx="9841585" cy="917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8556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DD3D4-8655-461F-9F5B-DCB28F95A1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930965"/>
          </a:xfrm>
        </p:spPr>
        <p:txBody>
          <a:bodyPr/>
          <a:lstStyle/>
          <a:p>
            <a:r>
              <a:rPr lang="en-US" dirty="0"/>
              <a:t>Software engineering processes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DEE81F-FDA9-45E8-8B51-364B2799BD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725" y="1540566"/>
            <a:ext cx="7920014" cy="354827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163F6A7-0F8A-43F2-A98B-07B2A74EF975}"/>
              </a:ext>
            </a:extLst>
          </p:cNvPr>
          <p:cNvSpPr txBox="1"/>
          <p:nvPr/>
        </p:nvSpPr>
        <p:spPr>
          <a:xfrm>
            <a:off x="844033" y="5317434"/>
            <a:ext cx="78527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How UCD fits in these process?</a:t>
            </a:r>
            <a:br>
              <a:rPr lang="en-US" sz="2400" dirty="0"/>
            </a:b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2184214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F4AA8-571F-425F-920F-B24D3368F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one sprint ahead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471B2E-9AF0-4A5F-86E5-5DC68428F7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017" y="1606905"/>
            <a:ext cx="8696740" cy="4535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0619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EC74AF5-F24B-4350-89FC-F6C3171F07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496" y="1351722"/>
            <a:ext cx="8100391" cy="3650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12167AF-D78F-46E5-ABC1-5730C1916061}"/>
              </a:ext>
            </a:extLst>
          </p:cNvPr>
          <p:cNvSpPr txBox="1"/>
          <p:nvPr/>
        </p:nvSpPr>
        <p:spPr>
          <a:xfrm>
            <a:off x="735496" y="5161893"/>
            <a:ext cx="77446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Adapted from Sy (2007) Adapting usability investigations for agile user-centered design.</a:t>
            </a:r>
          </a:p>
          <a:p>
            <a:r>
              <a:rPr lang="en-US" dirty="0"/>
              <a:t>Journal of Usability Studies. Vol. 2, Issue 3, pp. 112–132.</a:t>
            </a:r>
          </a:p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158739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3023D-1D0C-4A9A-B737-F2B8A9F43D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should UCD be one step ahead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7C70AA-E00A-42E4-ACB1-D3DDC0DF58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UCD development is cheap</a:t>
            </a:r>
          </a:p>
        </p:txBody>
      </p:sp>
    </p:spTree>
    <p:extLst>
      <p:ext uri="{BB962C8B-B14F-4D97-AF65-F5344CB8AC3E}">
        <p14:creationId xmlns:p14="http://schemas.microsoft.com/office/powerpoint/2010/main" val="19309487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F8C40-81B1-4623-89DB-EB531621F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0721A47-0D9E-4A0E-9E74-C27BFF9F9BD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14426012"/>
              </p:ext>
            </p:extLst>
          </p:nvPr>
        </p:nvGraphicFramePr>
        <p:xfrm>
          <a:off x="4232635" y="2681127"/>
          <a:ext cx="1498683" cy="219710"/>
        </p:xfrm>
        <a:graphic>
          <a:graphicData uri="http://schemas.openxmlformats.org/drawingml/2006/table">
            <a:tbl>
              <a:tblPr/>
              <a:tblGrid>
                <a:gridCol w="1498683">
                  <a:extLst>
                    <a:ext uri="{9D8B030D-6E8A-4147-A177-3AD203B41FA5}">
                      <a16:colId xmlns:a16="http://schemas.microsoft.com/office/drawing/2014/main" val="1183086066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fi-FI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UX, </a:t>
                      </a:r>
                      <a:r>
                        <a:rPr lang="fi-FI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Usability</a:t>
                      </a:r>
                      <a:r>
                        <a:rPr lang="fi-FI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, UCD</a:t>
                      </a:r>
                    </a:p>
                  </a:txBody>
                  <a:tcPr marL="6350" marR="6350" marT="635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6215016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3B9021E-FB03-45E1-8B91-4B2CE4C0B4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3935764"/>
              </p:ext>
            </p:extLst>
          </p:nvPr>
        </p:nvGraphicFramePr>
        <p:xfrm>
          <a:off x="4220018" y="3250525"/>
          <a:ext cx="1511300" cy="219710"/>
        </p:xfrm>
        <a:graphic>
          <a:graphicData uri="http://schemas.openxmlformats.org/drawingml/2006/table">
            <a:tbl>
              <a:tblPr/>
              <a:tblGrid>
                <a:gridCol w="1511300">
                  <a:extLst>
                    <a:ext uri="{9D8B030D-6E8A-4147-A177-3AD203B41FA5}">
                      <a16:colId xmlns:a16="http://schemas.microsoft.com/office/drawing/2014/main" val="1823598461"/>
                    </a:ext>
                  </a:extLst>
                </a:gridCol>
              </a:tblGrid>
              <a:tr h="219710">
                <a:tc>
                  <a:txBody>
                    <a:bodyPr/>
                    <a:lstStyle/>
                    <a:p>
                      <a:pPr algn="l" fontAlgn="b"/>
                      <a:r>
                        <a:rPr lang="fi-FI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UX, </a:t>
                      </a:r>
                      <a:r>
                        <a:rPr lang="fi-FI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Usability</a:t>
                      </a:r>
                      <a:r>
                        <a:rPr lang="fi-FI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, UCD</a:t>
                      </a:r>
                    </a:p>
                  </a:txBody>
                  <a:tcPr marL="6350" marR="6350" marT="635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7168742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186CCE1-38FE-49A6-B2D2-233BDEE762EF}"/>
              </a:ext>
            </a:extLst>
          </p:cNvPr>
          <p:cNvGraphicFramePr>
            <a:graphicFrameLocks noGrp="1"/>
          </p:cNvGraphicFramePr>
          <p:nvPr/>
        </p:nvGraphicFramePr>
        <p:xfrm>
          <a:off x="4220369" y="3991451"/>
          <a:ext cx="1511300" cy="219710"/>
        </p:xfrm>
        <a:graphic>
          <a:graphicData uri="http://schemas.openxmlformats.org/drawingml/2006/table">
            <a:tbl>
              <a:tblPr/>
              <a:tblGrid>
                <a:gridCol w="1511300">
                  <a:extLst>
                    <a:ext uri="{9D8B030D-6E8A-4147-A177-3AD203B41FA5}">
                      <a16:colId xmlns:a16="http://schemas.microsoft.com/office/drawing/2014/main" val="2086085650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fi-FI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Concept</a:t>
                      </a:r>
                      <a:r>
                        <a:rPr lang="fi-FI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Design </a:t>
                      </a:r>
                    </a:p>
                  </a:txBody>
                  <a:tcPr marL="6350" marR="6350" marT="635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783889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DF8C2BA1-C7B6-4910-96C5-28CF9AD052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3198621"/>
              </p:ext>
            </p:extLst>
          </p:nvPr>
        </p:nvGraphicFramePr>
        <p:xfrm>
          <a:off x="4220369" y="4663757"/>
          <a:ext cx="1511300" cy="219710"/>
        </p:xfrm>
        <a:graphic>
          <a:graphicData uri="http://schemas.openxmlformats.org/drawingml/2006/table">
            <a:tbl>
              <a:tblPr/>
              <a:tblGrid>
                <a:gridCol w="1511300">
                  <a:extLst>
                    <a:ext uri="{9D8B030D-6E8A-4147-A177-3AD203B41FA5}">
                      <a16:colId xmlns:a16="http://schemas.microsoft.com/office/drawing/2014/main" val="3789698969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fi-FI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Concpet</a:t>
                      </a:r>
                      <a:r>
                        <a:rPr lang="fi-FI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Evaluation</a:t>
                      </a:r>
                    </a:p>
                  </a:txBody>
                  <a:tcPr marL="6350" marR="6350" marT="635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7601605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2EFE00C0-18D6-48E5-967A-FDCF6D792F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6305471"/>
              </p:ext>
            </p:extLst>
          </p:nvPr>
        </p:nvGraphicFramePr>
        <p:xfrm>
          <a:off x="4220369" y="5264827"/>
          <a:ext cx="1511300" cy="219710"/>
        </p:xfrm>
        <a:graphic>
          <a:graphicData uri="http://schemas.openxmlformats.org/drawingml/2006/table">
            <a:tbl>
              <a:tblPr/>
              <a:tblGrid>
                <a:gridCol w="1511300">
                  <a:extLst>
                    <a:ext uri="{9D8B030D-6E8A-4147-A177-3AD203B41FA5}">
                      <a16:colId xmlns:a16="http://schemas.microsoft.com/office/drawing/2014/main" val="22037432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fi-FI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Prototype</a:t>
                      </a:r>
                      <a:r>
                        <a:rPr lang="fi-FI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Design / Tools</a:t>
                      </a:r>
                    </a:p>
                  </a:txBody>
                  <a:tcPr marL="6350" marR="6350" marT="635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190686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F39F8B23-0261-4614-A708-0FF447C9BC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9564608"/>
              </p:ext>
            </p:extLst>
          </p:nvPr>
        </p:nvGraphicFramePr>
        <p:xfrm>
          <a:off x="4220369" y="5860383"/>
          <a:ext cx="1511300" cy="219710"/>
        </p:xfrm>
        <a:graphic>
          <a:graphicData uri="http://schemas.openxmlformats.org/drawingml/2006/table">
            <a:tbl>
              <a:tblPr/>
              <a:tblGrid>
                <a:gridCol w="1511300">
                  <a:extLst>
                    <a:ext uri="{9D8B030D-6E8A-4147-A177-3AD203B41FA5}">
                      <a16:colId xmlns:a16="http://schemas.microsoft.com/office/drawing/2014/main" val="3548555880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fi-FI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Prototype</a:t>
                      </a:r>
                      <a:r>
                        <a:rPr lang="fi-FI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Evaluation</a:t>
                      </a:r>
                    </a:p>
                  </a:txBody>
                  <a:tcPr marL="6350" marR="6350" marT="635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4604874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9E81A28B-ED3B-4D42-A09F-03D6F33D24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3828477"/>
              </p:ext>
            </p:extLst>
          </p:nvPr>
        </p:nvGraphicFramePr>
        <p:xfrm>
          <a:off x="4220369" y="6346084"/>
          <a:ext cx="1511300" cy="219710"/>
        </p:xfrm>
        <a:graphic>
          <a:graphicData uri="http://schemas.openxmlformats.org/drawingml/2006/table">
            <a:tbl>
              <a:tblPr/>
              <a:tblGrid>
                <a:gridCol w="1511300">
                  <a:extLst>
                    <a:ext uri="{9D8B030D-6E8A-4147-A177-3AD203B41FA5}">
                      <a16:colId xmlns:a16="http://schemas.microsoft.com/office/drawing/2014/main" val="2768976780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fi-FI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Usability</a:t>
                      </a:r>
                      <a:r>
                        <a:rPr lang="fi-FI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Evaluation</a:t>
                      </a:r>
                    </a:p>
                  </a:txBody>
                  <a:tcPr marL="6350" marR="6350" marT="635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159815"/>
                  </a:ext>
                </a:extLst>
              </a:tr>
            </a:tbl>
          </a:graphicData>
        </a:graphic>
      </p:graphicFrame>
      <p:sp>
        <p:nvSpPr>
          <p:cNvPr id="13" name="Rectangle 12">
            <a:extLst>
              <a:ext uri="{FF2B5EF4-FFF2-40B4-BE49-F238E27FC236}">
                <a16:creationId xmlns:a16="http://schemas.microsoft.com/office/drawing/2014/main" id="{694D23B4-950B-48CA-ABB8-053082EC6864}"/>
              </a:ext>
            </a:extLst>
          </p:cNvPr>
          <p:cNvSpPr/>
          <p:nvPr/>
        </p:nvSpPr>
        <p:spPr>
          <a:xfrm>
            <a:off x="1575848" y="2692371"/>
            <a:ext cx="1659117" cy="2977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wk1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A885A35-9282-461C-8CF5-1B6DAED965AC}"/>
              </a:ext>
            </a:extLst>
          </p:cNvPr>
          <p:cNvSpPr/>
          <p:nvPr/>
        </p:nvSpPr>
        <p:spPr>
          <a:xfrm>
            <a:off x="1575848" y="3901283"/>
            <a:ext cx="1659117" cy="2977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wk3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9526271-43A4-47DF-B70A-2BD65BEC71D9}"/>
              </a:ext>
            </a:extLst>
          </p:cNvPr>
          <p:cNvSpPr/>
          <p:nvPr/>
        </p:nvSpPr>
        <p:spPr>
          <a:xfrm>
            <a:off x="1575848" y="4574872"/>
            <a:ext cx="1659117" cy="2977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wk4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0F46B17-B8E3-40E2-B2BA-7D3ABAB2A6F8}"/>
              </a:ext>
            </a:extLst>
          </p:cNvPr>
          <p:cNvSpPr/>
          <p:nvPr/>
        </p:nvSpPr>
        <p:spPr>
          <a:xfrm>
            <a:off x="1575847" y="5217627"/>
            <a:ext cx="1659117" cy="2977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wk5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1C98EEE-299A-490E-9EB6-3054306AA272}"/>
              </a:ext>
            </a:extLst>
          </p:cNvPr>
          <p:cNvSpPr/>
          <p:nvPr/>
        </p:nvSpPr>
        <p:spPr>
          <a:xfrm>
            <a:off x="1575847" y="5782350"/>
            <a:ext cx="1659117" cy="2977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wk6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3C2D92E-B692-4C2D-B909-6A87898EDF7F}"/>
              </a:ext>
            </a:extLst>
          </p:cNvPr>
          <p:cNvSpPr/>
          <p:nvPr/>
        </p:nvSpPr>
        <p:spPr>
          <a:xfrm>
            <a:off x="1575846" y="6277667"/>
            <a:ext cx="1659117" cy="2977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wk7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79DC0AA-FB39-4495-877C-EFA669FABA25}"/>
              </a:ext>
            </a:extLst>
          </p:cNvPr>
          <p:cNvSpPr/>
          <p:nvPr/>
        </p:nvSpPr>
        <p:spPr>
          <a:xfrm>
            <a:off x="1575848" y="3220244"/>
            <a:ext cx="1659117" cy="2977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wk2</a:t>
            </a:r>
          </a:p>
        </p:txBody>
      </p:sp>
    </p:spTree>
    <p:extLst>
      <p:ext uri="{BB962C8B-B14F-4D97-AF65-F5344CB8AC3E}">
        <p14:creationId xmlns:p14="http://schemas.microsoft.com/office/powerpoint/2010/main" val="17242435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3CC26E-6363-4564-979C-624C72D58A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Individual Assignment (Today)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0CA789-0593-4F54-B489-BD2E30F038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Design is all about making trade-offs and working within a set of constraints. Bad designs usually are not bad on purpose. No one sets out to design something poorly. Think about a product that you have used that has some design flaws or has had a bad user experience. Why do you think the designers ended up with that design? What constraints might they have been working up against and what trade-offs do you think they made? If you had to make that product better, what approach might you take?</a:t>
            </a:r>
          </a:p>
        </p:txBody>
      </p:sp>
    </p:spTree>
    <p:extLst>
      <p:ext uri="{BB962C8B-B14F-4D97-AF65-F5344CB8AC3E}">
        <p14:creationId xmlns:p14="http://schemas.microsoft.com/office/powerpoint/2010/main" val="5602455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2AFCEF-E98D-4D9A-ADB3-C75719A2B9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942617-CF3C-413A-AAD1-849F5A64E4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1182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7538E0-B4E9-48E3-AED7-289F44F6E4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UCD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D15016-1C53-429B-B2D5-9D209BC514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314" y="1530359"/>
            <a:ext cx="8939753" cy="4890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1541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CDFCE-7AF5-4852-A4A6-70565D5857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User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4CAC3A-225D-4CEF-9BBA-72DA2DB4B9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802" y="1850272"/>
            <a:ext cx="4930514" cy="500772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A45D7AD-D123-405E-BD8B-EB5D8E0581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5402" y="1930400"/>
            <a:ext cx="4638514" cy="3976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54158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35FBD-CBD0-4BA9-9E9A-437AE2634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UCD  (Users)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19F3E6-75F4-401B-9EEA-3E0E7A2CA3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4780786" cy="3880773"/>
          </a:xfrm>
        </p:spPr>
        <p:txBody>
          <a:bodyPr/>
          <a:lstStyle/>
          <a:p>
            <a:r>
              <a:rPr lang="en-US" dirty="0"/>
              <a:t>Do not put your shoes in users shoes</a:t>
            </a:r>
          </a:p>
          <a:p>
            <a:pPr lvl="1"/>
            <a:r>
              <a:rPr lang="en-US" dirty="0"/>
              <a:t>They may not even wearing  shoes</a:t>
            </a:r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87103C-A99A-4B55-829F-81D5FD375F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1620" y="1371600"/>
            <a:ext cx="5137609" cy="4369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4328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7841B-D2BC-4D4D-8418-BA0C898D88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Users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463455-CC40-4E41-B58A-E29033732C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4239" y="1937486"/>
            <a:ext cx="3401860" cy="396464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9AFB5FE-8470-4D3F-B87A-1D028EC4A1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34" y="1436557"/>
            <a:ext cx="4865627" cy="4966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02631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C3624-2A42-4463-9AB0-B83A908B70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UCD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1F1AE-CF83-4E82-8959-C43A7FB80E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achieve the best UX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58EB4CB-FBE5-466C-AB87-513A4D2376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634" y="2630750"/>
            <a:ext cx="8840368" cy="3640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6649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8F006-5E1B-43F6-9281-FE0B5A652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Process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DB2A33-5D5A-4318-93CF-B8AE2DBBBE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Requirements  </a:t>
            </a:r>
          </a:p>
          <a:p>
            <a:pPr lvl="1"/>
            <a:r>
              <a:rPr lang="en-US" dirty="0"/>
              <a:t> Who, What, Where, When, Why</a:t>
            </a:r>
          </a:p>
          <a:p>
            <a:pPr lvl="1"/>
            <a:r>
              <a:rPr lang="en-US" dirty="0"/>
              <a:t>Define Goals, Requirements, Research &amp; User Stories / Scenarios</a:t>
            </a:r>
          </a:p>
          <a:p>
            <a:endParaRPr lang="en-US" dirty="0"/>
          </a:p>
          <a:p>
            <a:pPr marL="57150" indent="0">
              <a:buNone/>
            </a:pPr>
            <a:r>
              <a:rPr lang="en-US" dirty="0"/>
              <a:t>2. The Art Design-Visual Magic</a:t>
            </a:r>
          </a:p>
          <a:p>
            <a:pPr marL="800100" lvl="1"/>
            <a:r>
              <a:rPr lang="en-US" dirty="0"/>
              <a:t>User Flow, Wireframes / prototypes Designs</a:t>
            </a:r>
          </a:p>
          <a:p>
            <a:pPr marL="800100" lvl="1"/>
            <a:endParaRPr lang="en-US" dirty="0"/>
          </a:p>
          <a:p>
            <a:pPr marL="800100" lvl="1"/>
            <a:endParaRPr lang="en-US" dirty="0"/>
          </a:p>
          <a:p>
            <a:pPr marL="57150" indent="0">
              <a:buNone/>
            </a:pPr>
            <a:r>
              <a:rPr lang="en-US" dirty="0"/>
              <a:t>3. Evaluate / Observations</a:t>
            </a:r>
          </a:p>
          <a:p>
            <a:pPr marL="800100" lvl="1"/>
            <a:r>
              <a:rPr lang="en-US" dirty="0"/>
              <a:t>User Testing Iterations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5B33CD-6CEA-4467-8D4A-ABE77A9556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3612" y="1845067"/>
            <a:ext cx="2611226" cy="163132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BCCA85E-3888-4269-BB32-8447913CCF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9364" y="3476396"/>
            <a:ext cx="2969443" cy="178607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9E9D38D-5044-4FEA-A117-8169E0F5A2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08932" y="4896678"/>
            <a:ext cx="2130457" cy="1717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1405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AB421-20D8-41BC-A9A3-45232B0C23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E64C1F-8C51-44D2-9270-090EFD753D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1555421"/>
            <a:ext cx="7771158" cy="4850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692798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7924</TotalTime>
  <Words>386</Words>
  <Application>Microsoft Office PowerPoint</Application>
  <PresentationFormat>Widescreen</PresentationFormat>
  <Paragraphs>67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Trebuchet MS</vt:lpstr>
      <vt:lpstr>Wingdings</vt:lpstr>
      <vt:lpstr>Wingdings 3</vt:lpstr>
      <vt:lpstr>Facet</vt:lpstr>
      <vt:lpstr>User Centered Design</vt:lpstr>
      <vt:lpstr>PowerPoint Presentation</vt:lpstr>
      <vt:lpstr>UCD</vt:lpstr>
      <vt:lpstr>The User</vt:lpstr>
      <vt:lpstr>UCD  (Users) </vt:lpstr>
      <vt:lpstr>Defining Users</vt:lpstr>
      <vt:lpstr>UCD Process</vt:lpstr>
      <vt:lpstr>The Process </vt:lpstr>
      <vt:lpstr>Requirements</vt:lpstr>
      <vt:lpstr>User Stories / Scenario</vt:lpstr>
      <vt:lpstr>User Flow</vt:lpstr>
      <vt:lpstr>Design</vt:lpstr>
      <vt:lpstr>User Testing</vt:lpstr>
      <vt:lpstr>Iterations</vt:lpstr>
      <vt:lpstr>The Process</vt:lpstr>
      <vt:lpstr>Software engineering processes</vt:lpstr>
      <vt:lpstr>Design one sprint ahead</vt:lpstr>
      <vt:lpstr>PowerPoint Presentation</vt:lpstr>
      <vt:lpstr>Why should UCD be one step ahead</vt:lpstr>
      <vt:lpstr>Individual Assignment (Today)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User Centered Design</dc:title>
  <dc:creator>Dirin Amir</dc:creator>
  <cp:lastModifiedBy>Amir Dirin</cp:lastModifiedBy>
  <cp:revision>20</cp:revision>
  <dcterms:created xsi:type="dcterms:W3CDTF">2020-08-23T07:30:54Z</dcterms:created>
  <dcterms:modified xsi:type="dcterms:W3CDTF">2023-01-14T11:03:48Z</dcterms:modified>
</cp:coreProperties>
</file>

<file path=docProps/thumbnail.jpeg>
</file>